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7B8F7-EDFD-41DC-819A-74295D3F550E}" v="306" dt="2022-06-17T15:26:59.9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BD57B8F7-EDFD-41DC-819A-74295D3F550E}"/>
    <pc:docChg chg="addSld modSld">
      <pc:chgData name="juned shah" userId="f07c624b5dd8b873" providerId="Windows Live" clId="Web-{BD57B8F7-EDFD-41DC-819A-74295D3F550E}" dt="2022-06-17T15:26:59.967" v="225" actId="20577"/>
      <pc:docMkLst>
        <pc:docMk/>
      </pc:docMkLst>
      <pc:sldChg chg="addSp modSp mod setBg addAnim">
        <pc:chgData name="juned shah" userId="f07c624b5dd8b873" providerId="Windows Live" clId="Web-{BD57B8F7-EDFD-41DC-819A-74295D3F550E}" dt="2022-06-17T15:11:28.747" v="16"/>
        <pc:sldMkLst>
          <pc:docMk/>
          <pc:sldMk cId="4144221" sldId="256"/>
        </pc:sldMkLst>
        <pc:spChg chg="mod">
          <ac:chgData name="juned shah" userId="f07c624b5dd8b873" providerId="Windows Live" clId="Web-{BD57B8F7-EDFD-41DC-819A-74295D3F550E}" dt="2022-06-17T15:11:28.747" v="14"/>
          <ac:spMkLst>
            <pc:docMk/>
            <pc:sldMk cId="4144221" sldId="256"/>
            <ac:spMk id="2" creationId="{00000000-0000-0000-0000-000000000000}"/>
          </ac:spMkLst>
        </pc:spChg>
        <pc:spChg chg="mod">
          <ac:chgData name="juned shah" userId="f07c624b5dd8b873" providerId="Windows Live" clId="Web-{BD57B8F7-EDFD-41DC-819A-74295D3F550E}" dt="2022-06-17T15:11:28.747" v="14"/>
          <ac:spMkLst>
            <pc:docMk/>
            <pc:sldMk cId="4144221" sldId="256"/>
            <ac:spMk id="3" creationId="{00000000-0000-0000-0000-000000000000}"/>
          </ac:spMkLst>
        </pc:spChg>
        <pc:spChg chg="add">
          <ac:chgData name="juned shah" userId="f07c624b5dd8b873" providerId="Windows Live" clId="Web-{BD57B8F7-EDFD-41DC-819A-74295D3F550E}" dt="2022-06-17T15:11:28.747" v="14"/>
          <ac:spMkLst>
            <pc:docMk/>
            <pc:sldMk cId="4144221" sldId="256"/>
            <ac:spMk id="9" creationId="{41704883-D088-4683-A1FD-AEE53B336130}"/>
          </ac:spMkLst>
        </pc:spChg>
        <pc:spChg chg="add">
          <ac:chgData name="juned shah" userId="f07c624b5dd8b873" providerId="Windows Live" clId="Web-{BD57B8F7-EDFD-41DC-819A-74295D3F550E}" dt="2022-06-17T15:11:28.747" v="14"/>
          <ac:spMkLst>
            <pc:docMk/>
            <pc:sldMk cId="4144221" sldId="256"/>
            <ac:spMk id="11" creationId="{A9C04EC1-26B9-40BD-84A6-B2C0A913D0F9}"/>
          </ac:spMkLst>
        </pc:spChg>
        <pc:spChg chg="add">
          <ac:chgData name="juned shah" userId="f07c624b5dd8b873" providerId="Windows Live" clId="Web-{BD57B8F7-EDFD-41DC-819A-74295D3F550E}" dt="2022-06-17T15:11:28.747" v="14"/>
          <ac:spMkLst>
            <pc:docMk/>
            <pc:sldMk cId="4144221" sldId="256"/>
            <ac:spMk id="13" creationId="{9BAB74E2-5A82-47FD-BBB4-BFD47779FFB9}"/>
          </ac:spMkLst>
        </pc:spChg>
        <pc:spChg chg="add">
          <ac:chgData name="juned shah" userId="f07c624b5dd8b873" providerId="Windows Live" clId="Web-{BD57B8F7-EDFD-41DC-819A-74295D3F550E}" dt="2022-06-17T15:11:28.747" v="14"/>
          <ac:spMkLst>
            <pc:docMk/>
            <pc:sldMk cId="4144221" sldId="256"/>
            <ac:spMk id="15" creationId="{9C4FFB60-A034-4994-8F55-E38D4F31C874}"/>
          </ac:spMkLst>
        </pc:spChg>
        <pc:picChg chg="add">
          <ac:chgData name="juned shah" userId="f07c624b5dd8b873" providerId="Windows Live" clId="Web-{BD57B8F7-EDFD-41DC-819A-74295D3F550E}" dt="2022-06-17T15:11:28.747" v="14"/>
          <ac:picMkLst>
            <pc:docMk/>
            <pc:sldMk cId="4144221" sldId="256"/>
            <ac:picMk id="5" creationId="{6009507E-263D-99F6-9781-95990159320F}"/>
          </ac:picMkLst>
        </pc:picChg>
      </pc:sldChg>
      <pc:sldChg chg="addSp modSp new mod setBg">
        <pc:chgData name="juned shah" userId="f07c624b5dd8b873" providerId="Windows Live" clId="Web-{BD57B8F7-EDFD-41DC-819A-74295D3F550E}" dt="2022-06-17T15:13:32.673" v="28" actId="20577"/>
        <pc:sldMkLst>
          <pc:docMk/>
          <pc:sldMk cId="2807017821" sldId="257"/>
        </pc:sldMkLst>
        <pc:spChg chg="mod">
          <ac:chgData name="juned shah" userId="f07c624b5dd8b873" providerId="Windows Live" clId="Web-{BD57B8F7-EDFD-41DC-819A-74295D3F550E}" dt="2022-06-17T15:13:18.470" v="25"/>
          <ac:spMkLst>
            <pc:docMk/>
            <pc:sldMk cId="2807017821" sldId="257"/>
            <ac:spMk id="2" creationId="{DF451907-F01A-EA23-A78D-A008B8B12A43}"/>
          </ac:spMkLst>
        </pc:spChg>
        <pc:spChg chg="mod">
          <ac:chgData name="juned shah" userId="f07c624b5dd8b873" providerId="Windows Live" clId="Web-{BD57B8F7-EDFD-41DC-819A-74295D3F550E}" dt="2022-06-17T15:13:32.673" v="28" actId="20577"/>
          <ac:spMkLst>
            <pc:docMk/>
            <pc:sldMk cId="2807017821" sldId="257"/>
            <ac:spMk id="3" creationId="{A8BE9C71-8E1B-CB31-9004-8603285E0044}"/>
          </ac:spMkLst>
        </pc:spChg>
        <pc:spChg chg="add">
          <ac:chgData name="juned shah" userId="f07c624b5dd8b873" providerId="Windows Live" clId="Web-{BD57B8F7-EDFD-41DC-819A-74295D3F550E}" dt="2022-06-17T15:13:18.470" v="25"/>
          <ac:spMkLst>
            <pc:docMk/>
            <pc:sldMk cId="2807017821" sldId="257"/>
            <ac:spMk id="13" creationId="{78A4CDE5-C7BC-41E1-8A4A-79E024CC09F3}"/>
          </ac:spMkLst>
        </pc:spChg>
        <pc:grpChg chg="add">
          <ac:chgData name="juned shah" userId="f07c624b5dd8b873" providerId="Windows Live" clId="Web-{BD57B8F7-EDFD-41DC-819A-74295D3F550E}" dt="2022-06-17T15:13:18.470" v="25"/>
          <ac:grpSpMkLst>
            <pc:docMk/>
            <pc:sldMk cId="2807017821" sldId="257"/>
            <ac:grpSpMk id="9" creationId="{905A9BAA-B344-45D2-838C-73856C4B15D4}"/>
          </ac:grpSpMkLst>
        </pc:grpChg>
        <pc:picChg chg="add">
          <ac:chgData name="juned shah" userId="f07c624b5dd8b873" providerId="Windows Live" clId="Web-{BD57B8F7-EDFD-41DC-819A-74295D3F550E}" dt="2022-06-17T15:13:18.470" v="25"/>
          <ac:picMkLst>
            <pc:docMk/>
            <pc:sldMk cId="2807017821" sldId="257"/>
            <ac:picMk id="5" creationId="{212778B7-78A2-4571-698F-A40EC6D92176}"/>
          </ac:picMkLst>
        </pc:picChg>
        <pc:picChg chg="add">
          <ac:chgData name="juned shah" userId="f07c624b5dd8b873" providerId="Windows Live" clId="Web-{BD57B8F7-EDFD-41DC-819A-74295D3F550E}" dt="2022-06-17T15:13:18.470" v="25"/>
          <ac:picMkLst>
            <pc:docMk/>
            <pc:sldMk cId="2807017821" sldId="257"/>
            <ac:picMk id="15" creationId="{025C7952-5703-489E-8DBD-F2EFAC8EEB05}"/>
          </ac:picMkLst>
        </pc:picChg>
      </pc:sldChg>
      <pc:sldChg chg="addSp modSp new mod setBg">
        <pc:chgData name="juned shah" userId="f07c624b5dd8b873" providerId="Windows Live" clId="Web-{BD57B8F7-EDFD-41DC-819A-74295D3F550E}" dt="2022-06-17T15:14:47.535" v="47" actId="20577"/>
        <pc:sldMkLst>
          <pc:docMk/>
          <pc:sldMk cId="2608905950" sldId="258"/>
        </pc:sldMkLst>
        <pc:spChg chg="add mod">
          <ac:chgData name="juned shah" userId="f07c624b5dd8b873" providerId="Windows Live" clId="Web-{BD57B8F7-EDFD-41DC-819A-74295D3F550E}" dt="2022-06-17T15:14:47.535" v="47" actId="20577"/>
          <ac:spMkLst>
            <pc:docMk/>
            <pc:sldMk cId="2608905950" sldId="258"/>
            <ac:spMk id="2" creationId="{03742B8C-AA7A-F123-5650-3CD16D4A44F3}"/>
          </ac:spMkLst>
        </pc:spChg>
        <pc:spChg chg="add">
          <ac:chgData name="juned shah" userId="f07c624b5dd8b873" providerId="Windows Live" clId="Web-{BD57B8F7-EDFD-41DC-819A-74295D3F550E}" dt="2022-06-17T15:14:39.035" v="44"/>
          <ac:spMkLst>
            <pc:docMk/>
            <pc:sldMk cId="2608905950" sldId="258"/>
            <ac:spMk id="14" creationId="{6478287C-E119-4E9C-95B0-518478BD9D07}"/>
          </ac:spMkLst>
        </pc:spChg>
        <pc:spChg chg="add">
          <ac:chgData name="juned shah" userId="f07c624b5dd8b873" providerId="Windows Live" clId="Web-{BD57B8F7-EDFD-41DC-819A-74295D3F550E}" dt="2022-06-17T15:14:39.035" v="44"/>
          <ac:spMkLst>
            <pc:docMk/>
            <pc:sldMk cId="2608905950" sldId="258"/>
            <ac:spMk id="16" creationId="{EA4A294F-6D36-425B-8632-27FD6A284D09}"/>
          </ac:spMkLst>
        </pc:spChg>
        <pc:spChg chg="add">
          <ac:chgData name="juned shah" userId="f07c624b5dd8b873" providerId="Windows Live" clId="Web-{BD57B8F7-EDFD-41DC-819A-74295D3F550E}" dt="2022-06-17T15:14:39.035" v="44"/>
          <ac:spMkLst>
            <pc:docMk/>
            <pc:sldMk cId="2608905950" sldId="258"/>
            <ac:spMk id="18" creationId="{C610D2AE-07EF-436A-9755-AA8DF4B933A4}"/>
          </ac:spMkLst>
        </pc:spChg>
        <pc:spChg chg="add">
          <ac:chgData name="juned shah" userId="f07c624b5dd8b873" providerId="Windows Live" clId="Web-{BD57B8F7-EDFD-41DC-819A-74295D3F550E}" dt="2022-06-17T15:14:39.035" v="44"/>
          <ac:spMkLst>
            <pc:docMk/>
            <pc:sldMk cId="2608905950" sldId="258"/>
            <ac:spMk id="22" creationId="{CF2D8AD5-434A-4C0E-9F5B-C1AFD645F364}"/>
          </ac:spMkLst>
        </pc:spChg>
        <pc:picChg chg="add mod">
          <ac:chgData name="juned shah" userId="f07c624b5dd8b873" providerId="Windows Live" clId="Web-{BD57B8F7-EDFD-41DC-819A-74295D3F550E}" dt="2022-06-17T15:14:39.035" v="44"/>
          <ac:picMkLst>
            <pc:docMk/>
            <pc:sldMk cId="2608905950" sldId="258"/>
            <ac:picMk id="3" creationId="{D3372679-906C-2169-D8F3-F3566E613413}"/>
          </ac:picMkLst>
        </pc:picChg>
        <pc:picChg chg="add">
          <ac:chgData name="juned shah" userId="f07c624b5dd8b873" providerId="Windows Live" clId="Web-{BD57B8F7-EDFD-41DC-819A-74295D3F550E}" dt="2022-06-17T15:14:39.035" v="44"/>
          <ac:picMkLst>
            <pc:docMk/>
            <pc:sldMk cId="2608905950" sldId="258"/>
            <ac:picMk id="8" creationId="{5321D838-2C7E-4177-9DD3-DAC78324A2B2}"/>
          </ac:picMkLst>
        </pc:picChg>
        <pc:picChg chg="add">
          <ac:chgData name="juned shah" userId="f07c624b5dd8b873" providerId="Windows Live" clId="Web-{BD57B8F7-EDFD-41DC-819A-74295D3F550E}" dt="2022-06-17T15:14:39.035" v="44"/>
          <ac:picMkLst>
            <pc:docMk/>
            <pc:sldMk cId="2608905950" sldId="258"/>
            <ac:picMk id="10" creationId="{224C28B3-E902-49D1-98A0-582D277A0E00}"/>
          </ac:picMkLst>
        </pc:picChg>
        <pc:picChg chg="add">
          <ac:chgData name="juned shah" userId="f07c624b5dd8b873" providerId="Windows Live" clId="Web-{BD57B8F7-EDFD-41DC-819A-74295D3F550E}" dt="2022-06-17T15:14:39.035" v="44"/>
          <ac:picMkLst>
            <pc:docMk/>
            <pc:sldMk cId="2608905950" sldId="258"/>
            <ac:picMk id="12" creationId="{F3A6C14C-E755-4A02-821B-6EA2D4C9F20D}"/>
          </ac:picMkLst>
        </pc:picChg>
        <pc:picChg chg="add">
          <ac:chgData name="juned shah" userId="f07c624b5dd8b873" providerId="Windows Live" clId="Web-{BD57B8F7-EDFD-41DC-819A-74295D3F550E}" dt="2022-06-17T15:14:39.035" v="44"/>
          <ac:picMkLst>
            <pc:docMk/>
            <pc:sldMk cId="2608905950" sldId="258"/>
            <ac:picMk id="20" creationId="{6CACDD17-9043-46DF-882D-420365B79C18}"/>
          </ac:picMkLst>
        </pc:picChg>
        <pc:picChg chg="add">
          <ac:chgData name="juned shah" userId="f07c624b5dd8b873" providerId="Windows Live" clId="Web-{BD57B8F7-EDFD-41DC-819A-74295D3F550E}" dt="2022-06-17T15:14:39.035" v="44"/>
          <ac:picMkLst>
            <pc:docMk/>
            <pc:sldMk cId="2608905950" sldId="258"/>
            <ac:picMk id="24" creationId="{E92B246D-47CC-40F8-8DE7-B65D409E945E}"/>
          </ac:picMkLst>
        </pc:picChg>
      </pc:sldChg>
      <pc:sldChg chg="addSp modSp new">
        <pc:chgData name="juned shah" userId="f07c624b5dd8b873" providerId="Windows Live" clId="Web-{BD57B8F7-EDFD-41DC-819A-74295D3F550E}" dt="2022-06-17T15:15:56.960" v="71" actId="20577"/>
        <pc:sldMkLst>
          <pc:docMk/>
          <pc:sldMk cId="576823598" sldId="259"/>
        </pc:sldMkLst>
        <pc:spChg chg="add mod">
          <ac:chgData name="juned shah" userId="f07c624b5dd8b873" providerId="Windows Live" clId="Web-{BD57B8F7-EDFD-41DC-819A-74295D3F550E}" dt="2022-06-17T15:15:56.960" v="71" actId="20577"/>
          <ac:spMkLst>
            <pc:docMk/>
            <pc:sldMk cId="576823598" sldId="259"/>
            <ac:spMk id="2" creationId="{94200FE1-A6FE-A9CA-E896-DA446318E51E}"/>
          </ac:spMkLst>
        </pc:spChg>
      </pc:sldChg>
      <pc:sldChg chg="addSp modSp new">
        <pc:chgData name="juned shah" userId="f07c624b5dd8b873" providerId="Windows Live" clId="Web-{BD57B8F7-EDFD-41DC-819A-74295D3F550E}" dt="2022-06-17T15:17:44.229" v="111" actId="20577"/>
        <pc:sldMkLst>
          <pc:docMk/>
          <pc:sldMk cId="3018590626" sldId="260"/>
        </pc:sldMkLst>
        <pc:spChg chg="add mod">
          <ac:chgData name="juned shah" userId="f07c624b5dd8b873" providerId="Windows Live" clId="Web-{BD57B8F7-EDFD-41DC-819A-74295D3F550E}" dt="2022-06-17T15:17:44.229" v="111" actId="20577"/>
          <ac:spMkLst>
            <pc:docMk/>
            <pc:sldMk cId="3018590626" sldId="260"/>
            <ac:spMk id="2" creationId="{59C8D77A-2832-75BB-384A-49E2F7269D18}"/>
          </ac:spMkLst>
        </pc:spChg>
      </pc:sldChg>
      <pc:sldChg chg="addSp modSp new">
        <pc:chgData name="juned shah" userId="f07c624b5dd8b873" providerId="Windows Live" clId="Web-{BD57B8F7-EDFD-41DC-819A-74295D3F550E}" dt="2022-06-17T15:19:59.484" v="132" actId="20577"/>
        <pc:sldMkLst>
          <pc:docMk/>
          <pc:sldMk cId="88176410" sldId="261"/>
        </pc:sldMkLst>
        <pc:spChg chg="add mod">
          <ac:chgData name="juned shah" userId="f07c624b5dd8b873" providerId="Windows Live" clId="Web-{BD57B8F7-EDFD-41DC-819A-74295D3F550E}" dt="2022-06-17T15:19:59.484" v="132" actId="20577"/>
          <ac:spMkLst>
            <pc:docMk/>
            <pc:sldMk cId="88176410" sldId="261"/>
            <ac:spMk id="2" creationId="{1C3E650D-82A3-2E36-ED1A-D4767AC686E7}"/>
          </ac:spMkLst>
        </pc:spChg>
      </pc:sldChg>
      <pc:sldChg chg="addSp modSp new">
        <pc:chgData name="juned shah" userId="f07c624b5dd8b873" providerId="Windows Live" clId="Web-{BD57B8F7-EDFD-41DC-819A-74295D3F550E}" dt="2022-06-17T15:24:25.649" v="187" actId="1076"/>
        <pc:sldMkLst>
          <pc:docMk/>
          <pc:sldMk cId="3214966201" sldId="262"/>
        </pc:sldMkLst>
        <pc:spChg chg="add mod">
          <ac:chgData name="juned shah" userId="f07c624b5dd8b873" providerId="Windows Live" clId="Web-{BD57B8F7-EDFD-41DC-819A-74295D3F550E}" dt="2022-06-17T15:22:23.598" v="135" actId="20577"/>
          <ac:spMkLst>
            <pc:docMk/>
            <pc:sldMk cId="3214966201" sldId="262"/>
            <ac:spMk id="2" creationId="{11C05700-186B-0B0E-6DFC-D6E9808219D5}"/>
          </ac:spMkLst>
        </pc:spChg>
        <pc:spChg chg="add mod">
          <ac:chgData name="juned shah" userId="f07c624b5dd8b873" providerId="Windows Live" clId="Web-{BD57B8F7-EDFD-41DC-819A-74295D3F550E}" dt="2022-06-17T15:23:26.694" v="167" actId="20577"/>
          <ac:spMkLst>
            <pc:docMk/>
            <pc:sldMk cId="3214966201" sldId="262"/>
            <ac:spMk id="6" creationId="{FEB6D14F-0C0E-FC2E-B6B4-5B1EAF87EAEA}"/>
          </ac:spMkLst>
        </pc:spChg>
        <pc:spChg chg="add mod">
          <ac:chgData name="juned shah" userId="f07c624b5dd8b873" providerId="Windows Live" clId="Web-{BD57B8F7-EDFD-41DC-819A-74295D3F550E}" dt="2022-06-17T15:24:25.649" v="187" actId="1076"/>
          <ac:spMkLst>
            <pc:docMk/>
            <pc:sldMk cId="3214966201" sldId="262"/>
            <ac:spMk id="10" creationId="{68329F17-5584-BBD8-912D-7EF67730041B}"/>
          </ac:spMkLst>
        </pc:spChg>
        <pc:graphicFrameChg chg="add mod modGraphic">
          <ac:chgData name="juned shah" userId="f07c624b5dd8b873" providerId="Windows Live" clId="Web-{BD57B8F7-EDFD-41DC-819A-74295D3F550E}" dt="2022-06-17T15:23:00.771" v="148"/>
          <ac:graphicFrameMkLst>
            <pc:docMk/>
            <pc:sldMk cId="3214966201" sldId="262"/>
            <ac:graphicFrameMk id="4" creationId="{75AA569F-AA9E-E4D4-B598-CC6CD52D2B5B}"/>
          </ac:graphicFrameMkLst>
        </pc:graphicFrameChg>
        <pc:graphicFrameChg chg="add mod modGraphic">
          <ac:chgData name="juned shah" userId="f07c624b5dd8b873" providerId="Windows Live" clId="Web-{BD57B8F7-EDFD-41DC-819A-74295D3F550E}" dt="2022-06-17T15:24:20.649" v="186" actId="1076"/>
          <ac:graphicFrameMkLst>
            <pc:docMk/>
            <pc:sldMk cId="3214966201" sldId="262"/>
            <ac:graphicFrameMk id="8" creationId="{080237C2-791A-9836-77D9-0A5F032197EE}"/>
          </ac:graphicFrameMkLst>
        </pc:graphicFrameChg>
        <pc:picChg chg="add mod">
          <ac:chgData name="juned shah" userId="f07c624b5dd8b873" providerId="Windows Live" clId="Web-{BD57B8F7-EDFD-41DC-819A-74295D3F550E}" dt="2022-06-17T15:23:05.099" v="149" actId="1076"/>
          <ac:picMkLst>
            <pc:docMk/>
            <pc:sldMk cId="3214966201" sldId="262"/>
            <ac:picMk id="5" creationId="{3143D06A-FE2E-D220-2BFC-25C921F58BC5}"/>
          </ac:picMkLst>
        </pc:picChg>
        <pc:picChg chg="add mod">
          <ac:chgData name="juned shah" userId="f07c624b5dd8b873" providerId="Windows Live" clId="Web-{BD57B8F7-EDFD-41DC-819A-74295D3F550E}" dt="2022-06-17T15:24:14.133" v="185" actId="1076"/>
          <ac:picMkLst>
            <pc:docMk/>
            <pc:sldMk cId="3214966201" sldId="262"/>
            <ac:picMk id="9" creationId="{8DEF0E4A-61F0-3A6C-E063-253C22F1CDEB}"/>
          </ac:picMkLst>
        </pc:picChg>
      </pc:sldChg>
      <pc:sldChg chg="addSp modSp new">
        <pc:chgData name="juned shah" userId="f07c624b5dd8b873" providerId="Windows Live" clId="Web-{BD57B8F7-EDFD-41DC-819A-74295D3F550E}" dt="2022-06-17T15:26:59.967" v="225" actId="20577"/>
        <pc:sldMkLst>
          <pc:docMk/>
          <pc:sldMk cId="873863934" sldId="263"/>
        </pc:sldMkLst>
        <pc:spChg chg="add mod">
          <ac:chgData name="juned shah" userId="f07c624b5dd8b873" providerId="Windows Live" clId="Web-{BD57B8F7-EDFD-41DC-819A-74295D3F550E}" dt="2022-06-17T15:26:59.967" v="225" actId="20577"/>
          <ac:spMkLst>
            <pc:docMk/>
            <pc:sldMk cId="873863934" sldId="263"/>
            <ac:spMk id="2" creationId="{58234C69-BCB4-D7DD-BEA6-98AE489CAE09}"/>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6/17/2022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6/17/2022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statisticshowto.com/probability-and-statistics/expected-value/"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 name="Picture 4" descr="Boxes and roller conveyor">
            <a:extLst>
              <a:ext uri="{FF2B5EF4-FFF2-40B4-BE49-F238E27FC236}">
                <a16:creationId xmlns:a16="http://schemas.microsoft.com/office/drawing/2014/main" id="{6009507E-263D-99F6-9781-95990159320F}"/>
              </a:ext>
            </a:extLst>
          </p:cNvPr>
          <p:cNvPicPr>
            <a:picLocks noChangeAspect="1"/>
          </p:cNvPicPr>
          <p:nvPr/>
        </p:nvPicPr>
        <p:blipFill rotWithShape="1">
          <a:blip r:embed="rId2"/>
          <a:srcRect t="21880" r="9085" b="9934"/>
          <a:stretch/>
        </p:blipFill>
        <p:spPr>
          <a:xfrm>
            <a:off x="-3176" y="10"/>
            <a:ext cx="12192000" cy="6857991"/>
          </a:xfrm>
          <a:prstGeom prst="rect">
            <a:avLst/>
          </a:prstGeom>
        </p:spPr>
      </p:pic>
      <p:sp>
        <p:nvSpPr>
          <p:cNvPr id="9" name="Rectangle 8">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4402667"/>
            <a:ext cx="8133478" cy="940240"/>
          </a:xfrm>
        </p:spPr>
        <p:txBody>
          <a:bodyPr>
            <a:normAutofit/>
          </a:bodyPr>
          <a:lstStyle/>
          <a:p>
            <a:r>
              <a:rPr lang="en-US" sz="4800"/>
              <a:t>BINOMIAL DISTRIBUTION</a:t>
            </a:r>
          </a:p>
        </p:txBody>
      </p:sp>
      <p:sp>
        <p:nvSpPr>
          <p:cNvPr id="3" name="Subtitle 2"/>
          <p:cNvSpPr>
            <a:spLocks noGrp="1"/>
          </p:cNvSpPr>
          <p:nvPr>
            <p:ph type="subTitle" idx="1"/>
          </p:nvPr>
        </p:nvSpPr>
        <p:spPr>
          <a:xfrm>
            <a:off x="680322" y="5342302"/>
            <a:ext cx="8133478" cy="406566"/>
          </a:xfrm>
        </p:spPr>
        <p:txBody>
          <a:bodyPr vert="horz" lIns="91440" tIns="45720" rIns="91440" bIns="45720" rtlCol="0">
            <a:normAutofit/>
          </a:bodyPr>
          <a:lstStyle/>
          <a:p>
            <a:r>
              <a:rPr lang="en-US" sz="1800"/>
              <a:t>CHAPTER 4</a:t>
            </a:r>
          </a:p>
        </p:txBody>
      </p:sp>
      <p:sp>
        <p:nvSpPr>
          <p:cNvPr id="11" name="Rectangle 10">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05A9BAA-B344-45D2-838C-73856C4B15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id="{390434AA-4632-440E-9AE7-411396A7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462FD1E-E713-4FD4-8746-671C946723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Chemical formulae are written on paper">
            <a:extLst>
              <a:ext uri="{FF2B5EF4-FFF2-40B4-BE49-F238E27FC236}">
                <a16:creationId xmlns:a16="http://schemas.microsoft.com/office/drawing/2014/main" id="{212778B7-78A2-4571-698F-A40EC6D92176}"/>
              </a:ext>
            </a:extLst>
          </p:cNvPr>
          <p:cNvPicPr>
            <a:picLocks noChangeAspect="1"/>
          </p:cNvPicPr>
          <p:nvPr/>
        </p:nvPicPr>
        <p:blipFill rotWithShape="1">
          <a:blip r:embed="rId3"/>
          <a:srcRect l="18135" r="19904" b="6"/>
          <a:stretch/>
        </p:blipFill>
        <p:spPr>
          <a:xfrm>
            <a:off x="4636008" y="10"/>
            <a:ext cx="7552815" cy="6856310"/>
          </a:xfrm>
          <a:prstGeom prst="rect">
            <a:avLst/>
          </a:prstGeom>
          <a:ln>
            <a:noFill/>
          </a:ln>
          <a:effectLst/>
        </p:spPr>
      </p:pic>
      <p:sp>
        <p:nvSpPr>
          <p:cNvPr id="13" name="Rectangle 12">
            <a:extLst>
              <a:ext uri="{FF2B5EF4-FFF2-40B4-BE49-F238E27FC236}">
                <a16:creationId xmlns:a16="http://schemas.microsoft.com/office/drawing/2014/main" id="{78A4CDE5-C7BC-41E1-8A4A-79E024CC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F451907-F01A-EA23-A78D-A008B8B12A43}"/>
              </a:ext>
            </a:extLst>
          </p:cNvPr>
          <p:cNvSpPr>
            <a:spLocks noGrp="1"/>
          </p:cNvSpPr>
          <p:nvPr>
            <p:ph type="title"/>
          </p:nvPr>
        </p:nvSpPr>
        <p:spPr>
          <a:xfrm>
            <a:off x="680322" y="753228"/>
            <a:ext cx="3679028" cy="1080938"/>
          </a:xfrm>
        </p:spPr>
        <p:txBody>
          <a:bodyPr>
            <a:normAutofit/>
          </a:bodyPr>
          <a:lstStyle/>
          <a:p>
            <a:r>
              <a:rPr lang="en-US" sz="3000"/>
              <a:t>DISCERETE UNIFORM DISTRIBUTION</a:t>
            </a:r>
          </a:p>
        </p:txBody>
      </p:sp>
      <p:pic>
        <p:nvPicPr>
          <p:cNvPr id="15" name="Picture 14">
            <a:extLst>
              <a:ext uri="{FF2B5EF4-FFF2-40B4-BE49-F238E27FC236}">
                <a16:creationId xmlns:a16="http://schemas.microsoft.com/office/drawing/2014/main" id="{025C7952-5703-489E-8DBD-F2EFAC8EEB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3" name="Content Placeholder 2">
            <a:extLst>
              <a:ext uri="{FF2B5EF4-FFF2-40B4-BE49-F238E27FC236}">
                <a16:creationId xmlns:a16="http://schemas.microsoft.com/office/drawing/2014/main" id="{A8BE9C71-8E1B-CB31-9004-8603285E0044}"/>
              </a:ext>
            </a:extLst>
          </p:cNvPr>
          <p:cNvSpPr>
            <a:spLocks noGrp="1"/>
          </p:cNvSpPr>
          <p:nvPr>
            <p:ph idx="1"/>
          </p:nvPr>
        </p:nvSpPr>
        <p:spPr>
          <a:xfrm>
            <a:off x="680322" y="2336873"/>
            <a:ext cx="3581635" cy="3599316"/>
          </a:xfrm>
        </p:spPr>
        <p:txBody>
          <a:bodyPr vert="horz" lIns="91440" tIns="45720" rIns="91440" bIns="45720" rtlCol="0" anchor="t">
            <a:noAutofit/>
          </a:bodyPr>
          <a:lstStyle/>
          <a:p>
            <a:r>
              <a:rPr lang="en-US" sz="2000" dirty="0">
                <a:ea typeface="+mn-lt"/>
                <a:cs typeface="+mn-lt"/>
              </a:rPr>
              <a:t>A discrete random variable has a </a:t>
            </a:r>
            <a:r>
              <a:rPr lang="en-US" sz="2000" b="1" dirty="0">
                <a:ea typeface="+mn-lt"/>
                <a:cs typeface="+mn-lt"/>
              </a:rPr>
              <a:t>discrete uniform distribution</a:t>
            </a:r>
            <a:r>
              <a:rPr lang="en-US" sz="2000" dirty="0">
                <a:ea typeface="+mn-lt"/>
                <a:cs typeface="+mn-lt"/>
              </a:rPr>
              <a:t> if each value of the random variable is equally likely and the values of the random variable are uniformly distributed throughout some specified interval.</a:t>
            </a:r>
            <a:endParaRPr lang="en-US" sz="2000" dirty="0"/>
          </a:p>
          <a:p>
            <a:r>
              <a:rPr lang="en-US" sz="2000" dirty="0">
                <a:ea typeface="+mn-lt"/>
                <a:cs typeface="+mn-lt"/>
              </a:rPr>
              <a:t>In this article, I will walk you through discrete uniform distribution and proof related to discrete uniform.</a:t>
            </a:r>
            <a:endParaRPr lang="en-US" sz="2000" dirty="0"/>
          </a:p>
          <a:p>
            <a:endParaRPr lang="en-US" sz="2000" dirty="0"/>
          </a:p>
        </p:txBody>
      </p:sp>
    </p:spTree>
    <p:extLst>
      <p:ext uri="{BB962C8B-B14F-4D97-AF65-F5344CB8AC3E}">
        <p14:creationId xmlns:p14="http://schemas.microsoft.com/office/powerpoint/2010/main" val="2807017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2" name="Picture 11">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4" name="Rectangle 13">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 name="Rectangle 17">
            <a:extLst>
              <a:ext uri="{FF2B5EF4-FFF2-40B4-BE49-F238E27FC236}">
                <a16:creationId xmlns:a16="http://schemas.microsoft.com/office/drawing/2014/main" id="{C610D2AE-07EF-436A-9755-AA8DF4B93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6CACDD17-9043-46DF-882D-420365B79C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CF2D8AD5-434A-4C0E-9F5B-C1AFD645F3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4" name="Picture 23">
            <a:extLst>
              <a:ext uri="{FF2B5EF4-FFF2-40B4-BE49-F238E27FC236}">
                <a16:creationId xmlns:a16="http://schemas.microsoft.com/office/drawing/2014/main" id="{E92B246D-47CC-40F8-8DE7-B65D409E9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2" name="TextBox 1">
            <a:extLst>
              <a:ext uri="{FF2B5EF4-FFF2-40B4-BE49-F238E27FC236}">
                <a16:creationId xmlns:a16="http://schemas.microsoft.com/office/drawing/2014/main" id="{03742B8C-AA7A-F123-5650-3CD16D4A44F3}"/>
              </a:ext>
            </a:extLst>
          </p:cNvPr>
          <p:cNvSpPr txBox="1"/>
          <p:nvPr/>
        </p:nvSpPr>
        <p:spPr>
          <a:xfrm>
            <a:off x="680321" y="2336873"/>
            <a:ext cx="4136123" cy="359931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defTabSz="914400">
              <a:lnSpc>
                <a:spcPct val="90000"/>
              </a:lnSpc>
              <a:spcAft>
                <a:spcPts val="600"/>
              </a:spcAft>
              <a:buFont typeface="Arial" panose="020B0604020202020204" pitchFamily="34" charset="0"/>
              <a:buChar char="•"/>
            </a:pPr>
            <a:r>
              <a:rPr lang="en-US" sz="2000" b="1" dirty="0"/>
              <a:t>Discrete Uniform Distribution Definition</a:t>
            </a:r>
            <a:endParaRPr lang="en-US" sz="2000" dirty="0"/>
          </a:p>
          <a:p>
            <a:pPr indent="-228600" defTabSz="914400">
              <a:lnSpc>
                <a:spcPct val="90000"/>
              </a:lnSpc>
              <a:spcAft>
                <a:spcPts val="600"/>
              </a:spcAft>
              <a:buFont typeface="Arial" panose="020B0604020202020204" pitchFamily="34" charset="0"/>
              <a:buChar char="•"/>
            </a:pPr>
            <a:r>
              <a:rPr lang="en-US" sz="2000" dirty="0"/>
              <a:t>A discrete random variable </a:t>
            </a:r>
            <a:r>
              <a:rPr lang="en-US" sz="2000" i="1" dirty="0"/>
              <a:t>X</a:t>
            </a:r>
            <a:r>
              <a:rPr lang="en-US" sz="2000" dirty="0"/>
              <a:t> is said to have a uniform distribution if its probability mass function (</a:t>
            </a:r>
            <a:r>
              <a:rPr lang="en-US" sz="2000" err="1"/>
              <a:t>pmf</a:t>
            </a:r>
            <a:r>
              <a:rPr lang="en-US" sz="2000" dirty="0"/>
              <a:t>) is given by</a:t>
            </a:r>
          </a:p>
          <a:p>
            <a:pPr indent="-228600" defTabSz="914400">
              <a:lnSpc>
                <a:spcPct val="90000"/>
              </a:lnSpc>
              <a:spcAft>
                <a:spcPts val="600"/>
              </a:spcAft>
              <a:buFont typeface="Arial" panose="020B0604020202020204" pitchFamily="34" charset="0"/>
              <a:buChar char="•"/>
            </a:pPr>
            <a:r>
              <a:rPr lang="en-US" sz="2000" i="1" dirty="0"/>
              <a:t>P</a:t>
            </a:r>
            <a:r>
              <a:rPr lang="en-US" sz="2000" dirty="0"/>
              <a:t>(</a:t>
            </a:r>
            <a:r>
              <a:rPr lang="en-US" sz="2000" i="1" dirty="0"/>
              <a:t>X</a:t>
            </a:r>
            <a:r>
              <a:rPr lang="en-US" sz="2000" dirty="0"/>
              <a:t>=</a:t>
            </a:r>
            <a:r>
              <a:rPr lang="en-US" sz="2000" i="1" dirty="0"/>
              <a:t>x</a:t>
            </a:r>
            <a:r>
              <a:rPr lang="en-US" sz="2000" dirty="0"/>
              <a:t>)=1</a:t>
            </a:r>
            <a:r>
              <a:rPr lang="en-US" sz="2000" i="1" dirty="0"/>
              <a:t>N</a:t>
            </a:r>
            <a:r>
              <a:rPr lang="en-US" sz="2000" dirty="0"/>
              <a:t>,;;</a:t>
            </a:r>
            <a:r>
              <a:rPr lang="en-US" sz="2000" i="1" dirty="0"/>
              <a:t>x</a:t>
            </a:r>
            <a:r>
              <a:rPr lang="en-US" sz="2000" dirty="0"/>
              <a:t>=1,2,⋯,</a:t>
            </a:r>
            <a:r>
              <a:rPr lang="en-US" sz="2000" i="1" dirty="0"/>
              <a:t>N</a:t>
            </a:r>
            <a:r>
              <a:rPr lang="en-US" sz="2000" dirty="0"/>
              <a:t>.</a:t>
            </a:r>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r>
              <a:rPr lang="en-US" sz="2000" b="1" dirty="0"/>
              <a:t>Discrete Uniform Distribution Graph</a:t>
            </a:r>
            <a:endParaRPr lang="en-US" sz="2000" dirty="0"/>
          </a:p>
          <a:p>
            <a:pPr indent="-228600" defTabSz="914400">
              <a:lnSpc>
                <a:spcPct val="90000"/>
              </a:lnSpc>
              <a:spcAft>
                <a:spcPts val="600"/>
              </a:spcAft>
              <a:buFont typeface="Arial" panose="020B0604020202020204" pitchFamily="34" charset="0"/>
              <a:buChar char="•"/>
            </a:pPr>
            <a:r>
              <a:rPr lang="en-US" sz="2000" dirty="0"/>
              <a:t>Following graph shows the probability mass function (</a:t>
            </a:r>
            <a:r>
              <a:rPr lang="en-US" sz="2000" err="1"/>
              <a:t>pmf</a:t>
            </a:r>
            <a:r>
              <a:rPr lang="en-US" sz="2000" dirty="0"/>
              <a:t>) of discrete uniform distribution </a:t>
            </a:r>
            <a:r>
              <a:rPr lang="en-US" sz="2000" i="1" dirty="0"/>
              <a:t>U</a:t>
            </a:r>
            <a:r>
              <a:rPr lang="en-US" sz="2000" dirty="0"/>
              <a:t>(1,6).</a:t>
            </a:r>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p:txBody>
      </p:sp>
      <p:pic>
        <p:nvPicPr>
          <p:cNvPr id="3" name="Picture 3" descr="Chart, histogram&#10;&#10;Description automatically generated">
            <a:extLst>
              <a:ext uri="{FF2B5EF4-FFF2-40B4-BE49-F238E27FC236}">
                <a16:creationId xmlns:a16="http://schemas.microsoft.com/office/drawing/2014/main" id="{D3372679-906C-2169-D8F3-F3566E613413}"/>
              </a:ext>
            </a:extLst>
          </p:cNvPr>
          <p:cNvPicPr>
            <a:picLocks noChangeAspect="1"/>
          </p:cNvPicPr>
          <p:nvPr/>
        </p:nvPicPr>
        <p:blipFill>
          <a:blip r:embed="rId5"/>
          <a:stretch>
            <a:fillRect/>
          </a:stretch>
        </p:blipFill>
        <p:spPr>
          <a:xfrm>
            <a:off x="5276090" y="892506"/>
            <a:ext cx="6303134" cy="5042507"/>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608905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200FE1-A6FE-A9CA-E896-DA446318E51E}"/>
              </a:ext>
            </a:extLst>
          </p:cNvPr>
          <p:cNvSpPr txBox="1"/>
          <p:nvPr/>
        </p:nvSpPr>
        <p:spPr>
          <a:xfrm>
            <a:off x="1906438" y="368061"/>
            <a:ext cx="6998898"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Mean of Discrete Uniform Distribution</a:t>
            </a:r>
            <a:endParaRPr lang="en-US" sz="2800" dirty="0"/>
          </a:p>
          <a:p>
            <a:r>
              <a:rPr lang="en-US" sz="2800" b="1" dirty="0">
                <a:ea typeface="+mn-lt"/>
                <a:cs typeface="+mn-lt"/>
              </a:rPr>
              <a:t>How do you find mean of discrete uniform distribution?</a:t>
            </a:r>
            <a:r>
              <a:rPr lang="en-US" sz="2800" dirty="0">
                <a:ea typeface="+mn-lt"/>
                <a:cs typeface="+mn-lt"/>
              </a:rPr>
              <a:t> is given below with proof</a:t>
            </a:r>
            <a:endParaRPr lang="en-US" sz="2800" dirty="0"/>
          </a:p>
          <a:p>
            <a:r>
              <a:rPr lang="en-US" sz="2800" dirty="0">
                <a:ea typeface="+mn-lt"/>
                <a:cs typeface="+mn-lt"/>
              </a:rPr>
              <a:t>The expected value of discrete uniform random variable is E(X)=N+12.</a:t>
            </a:r>
          </a:p>
          <a:p>
            <a:endParaRPr lang="en-US" sz="2800" dirty="0"/>
          </a:p>
          <a:p>
            <a:r>
              <a:rPr lang="en-US" sz="2800" b="1" dirty="0"/>
              <a:t>Proof</a:t>
            </a:r>
            <a:endParaRPr lang="en-US" sz="2800" dirty="0"/>
          </a:p>
          <a:p>
            <a:r>
              <a:rPr lang="en-US" sz="2800" dirty="0">
                <a:ea typeface="+mn-lt"/>
                <a:cs typeface="+mn-lt"/>
              </a:rPr>
              <a:t>The expected value of discrete uniform random variable is</a:t>
            </a:r>
            <a:endParaRPr lang="en-US" sz="2800" dirty="0"/>
          </a:p>
          <a:p>
            <a:r>
              <a:rPr lang="en-US" sz="2800" dirty="0">
                <a:latin typeface="Consolas"/>
              </a:rPr>
              <a:t>E(X)=∑x=1Nx⋅P(X=x)=1N∑x=1Nx=1N(1+2+⋯+N)=1N×N(N+1)2=N+12.</a:t>
            </a:r>
            <a:endParaRPr lang="en-US" sz="2800" dirty="0"/>
          </a:p>
          <a:p>
            <a:r>
              <a:rPr lang="en-US" sz="2800" dirty="0">
                <a:latin typeface="Consolas"/>
              </a:rPr>
              <a:t>Hence, the </a:t>
            </a:r>
            <a:r>
              <a:rPr lang="en-US" sz="2800" b="1" dirty="0">
                <a:latin typeface="Consolas"/>
              </a:rPr>
              <a:t>mean of discrete uniform distribution</a:t>
            </a:r>
            <a:r>
              <a:rPr lang="en-US" sz="2800" dirty="0">
                <a:latin typeface="Consolas"/>
              </a:rPr>
              <a:t> is E(X)=(N+1)/2.</a:t>
            </a:r>
            <a:endParaRPr lang="en-US" sz="2800" dirty="0"/>
          </a:p>
        </p:txBody>
      </p:sp>
    </p:spTree>
    <p:extLst>
      <p:ext uri="{BB962C8B-B14F-4D97-AF65-F5344CB8AC3E}">
        <p14:creationId xmlns:p14="http://schemas.microsoft.com/office/powerpoint/2010/main" val="576823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C8D77A-2832-75BB-384A-49E2F7269D18}"/>
              </a:ext>
            </a:extLst>
          </p:cNvPr>
          <p:cNvSpPr txBox="1"/>
          <p:nvPr/>
        </p:nvSpPr>
        <p:spPr>
          <a:xfrm>
            <a:off x="368061" y="353684"/>
            <a:ext cx="7099539"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Variance of Discrete Uniform Distribution</a:t>
            </a:r>
            <a:endParaRPr lang="en-US" sz="2400" dirty="0"/>
          </a:p>
          <a:p>
            <a:r>
              <a:rPr lang="en-US" sz="2400" dirty="0">
                <a:ea typeface="+mn-lt"/>
                <a:cs typeface="+mn-lt"/>
              </a:rPr>
              <a:t>The variance of discrete uniform random variable is V(X)=N2−112.</a:t>
            </a:r>
          </a:p>
          <a:p>
            <a:endParaRPr lang="en-US" sz="2400" dirty="0"/>
          </a:p>
          <a:p>
            <a:r>
              <a:rPr lang="en-US" sz="2400" b="1" dirty="0"/>
              <a:t>Proof</a:t>
            </a:r>
            <a:endParaRPr lang="en-US" sz="2400" dirty="0"/>
          </a:p>
          <a:p>
            <a:r>
              <a:rPr lang="en-US" sz="2400" dirty="0">
                <a:ea typeface="+mn-lt"/>
                <a:cs typeface="+mn-lt"/>
              </a:rPr>
              <a:t>The </a:t>
            </a:r>
            <a:r>
              <a:rPr lang="en-US" sz="2400" b="1" dirty="0">
                <a:ea typeface="+mn-lt"/>
                <a:cs typeface="+mn-lt"/>
              </a:rPr>
              <a:t>discrete uniform distribution variance proof</a:t>
            </a:r>
            <a:r>
              <a:rPr lang="en-US" sz="2400" dirty="0">
                <a:ea typeface="+mn-lt"/>
                <a:cs typeface="+mn-lt"/>
              </a:rPr>
              <a:t> for random variable X is given by</a:t>
            </a:r>
            <a:endParaRPr lang="en-US" sz="2400" dirty="0"/>
          </a:p>
          <a:p>
            <a:r>
              <a:rPr lang="en-US" sz="2400" dirty="0">
                <a:latin typeface="Consolas"/>
              </a:rPr>
              <a:t>V(X)=E(X2)−[E(X)]2.</a:t>
            </a:r>
            <a:endParaRPr lang="en-US" sz="2400" dirty="0"/>
          </a:p>
          <a:p>
            <a:r>
              <a:rPr lang="en-US" sz="2400" dirty="0">
                <a:latin typeface="Consolas"/>
              </a:rPr>
              <a:t>Let us find the expected value of X2.</a:t>
            </a:r>
          </a:p>
          <a:p>
            <a:endParaRPr lang="en-US" sz="2400" dirty="0">
              <a:latin typeface="Consolas"/>
            </a:endParaRPr>
          </a:p>
          <a:p>
            <a:r>
              <a:rPr lang="en-US" sz="2400" dirty="0">
                <a:ea typeface="+mn-lt"/>
                <a:cs typeface="+mn-lt"/>
              </a:rPr>
              <a:t>Now, the variance of X is</a:t>
            </a:r>
          </a:p>
          <a:p>
            <a:r>
              <a:rPr lang="en-US" sz="2400" dirty="0">
                <a:latin typeface="Consolas"/>
              </a:rPr>
              <a:t>V(X)=E(X2)−[E(X)]2=(N+1)(2N+1)6−(N+12)2=N+12[2N+13−N+12]=N+12[4N+2−3N−36]=N+12[N−16]=N2−112.</a:t>
            </a:r>
            <a:endParaRPr lang="en-US" sz="2400" dirty="0"/>
          </a:p>
          <a:p>
            <a:r>
              <a:rPr lang="en-US" sz="2400" dirty="0">
                <a:latin typeface="Consolas"/>
              </a:rPr>
              <a:t>Thus the variance of discrete uniform distribution is σ2=N2−112.</a:t>
            </a:r>
            <a:endParaRPr lang="en-US" sz="2400" dirty="0"/>
          </a:p>
        </p:txBody>
      </p:sp>
    </p:spTree>
    <p:extLst>
      <p:ext uri="{BB962C8B-B14F-4D97-AF65-F5344CB8AC3E}">
        <p14:creationId xmlns:p14="http://schemas.microsoft.com/office/powerpoint/2010/main" val="3018590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3E650D-82A3-2E36-ED1A-D4767AC686E7}"/>
              </a:ext>
            </a:extLst>
          </p:cNvPr>
          <p:cNvSpPr txBox="1"/>
          <p:nvPr/>
        </p:nvSpPr>
        <p:spPr>
          <a:xfrm>
            <a:off x="166778" y="425570"/>
            <a:ext cx="11254595"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The discrete uniform distribution standard deviation is σ=N2−112.</a:t>
            </a:r>
          </a:p>
          <a:p>
            <a:endParaRPr lang="en-US" sz="2400" dirty="0"/>
          </a:p>
          <a:p>
            <a:r>
              <a:rPr lang="en-US" sz="2800" b="1" dirty="0"/>
              <a:t>Properties of a Bernoulli distribution:</a:t>
            </a:r>
          </a:p>
          <a:p>
            <a:pPr marL="285750" indent="-285750">
              <a:buFont typeface="Arial"/>
              <a:buChar char="•"/>
            </a:pPr>
            <a:r>
              <a:rPr lang="en-US" sz="2400" dirty="0">
                <a:ea typeface="+mn-lt"/>
                <a:cs typeface="+mn-lt"/>
              </a:rPr>
              <a:t>There are only two possible outcomes a 1 or 0, i.e., success or failure in each trial.</a:t>
            </a:r>
            <a:endParaRPr lang="en-US" sz="2400" dirty="0"/>
          </a:p>
          <a:p>
            <a:pPr marL="285750" indent="-285750">
              <a:buFont typeface="Arial"/>
              <a:buChar char="•"/>
            </a:pPr>
            <a:r>
              <a:rPr lang="en-US" sz="2400" dirty="0">
                <a:ea typeface="+mn-lt"/>
                <a:cs typeface="+mn-lt"/>
              </a:rPr>
              <a:t>The probability values of mutually exclusive events that encompass all the possible outcomes need to sum up to one.</a:t>
            </a:r>
            <a:endParaRPr lang="en-US" sz="2400" dirty="0"/>
          </a:p>
          <a:p>
            <a:pPr marL="285750" indent="-285750">
              <a:buFont typeface="Arial"/>
              <a:buChar char="•"/>
            </a:pPr>
            <a:r>
              <a:rPr lang="en-US" sz="2400" dirty="0">
                <a:ea typeface="+mn-lt"/>
                <a:cs typeface="+mn-lt"/>
              </a:rPr>
              <a:t>If the probability of success is p then the probability of failure is given as 1-p. The probability values must remain the same across each successive trial. Each event must be completely separate and have nothing to do with the previous event. i.e., the probabilities are not affected by the outcomes of other trials which means the trials are independent.</a:t>
            </a:r>
            <a:endParaRPr lang="en-US" sz="2400" dirty="0"/>
          </a:p>
          <a:p>
            <a:pPr marL="285750" indent="-285750">
              <a:buFont typeface="Arial"/>
              <a:buChar char="•"/>
            </a:pPr>
            <a:r>
              <a:rPr lang="en-US" sz="2400" dirty="0">
                <a:ea typeface="+mn-lt"/>
                <a:cs typeface="+mn-lt"/>
              </a:rPr>
              <a:t>The</a:t>
            </a:r>
            <a:r>
              <a:rPr lang="en-US" sz="2400" dirty="0">
                <a:ea typeface="+mn-lt"/>
                <a:cs typeface="+mn-lt"/>
                <a:hlinkClick r:id="rId2"/>
              </a:rPr>
              <a:t> expected value</a:t>
            </a:r>
            <a:r>
              <a:rPr lang="en-US" sz="2400" dirty="0">
                <a:ea typeface="+mn-lt"/>
                <a:cs typeface="+mn-lt"/>
              </a:rPr>
              <a:t> for a random variable, X, from a Bernoulli distribution can be given as-</a:t>
            </a:r>
            <a:endParaRPr lang="en-US" sz="2400" dirty="0"/>
          </a:p>
          <a:p>
            <a:r>
              <a:rPr lang="en-US" sz="2400" b="1" dirty="0">
                <a:ea typeface="+mn-lt"/>
                <a:cs typeface="+mn-lt"/>
              </a:rPr>
              <a:t>E[X] = 1*(p) +0*(1-p) = p, for example if p=0.6, then E[X] =0.6</a:t>
            </a:r>
            <a:endParaRPr lang="en-US" sz="2400" dirty="0"/>
          </a:p>
          <a:p>
            <a:pPr marL="285750" indent="-285750">
              <a:buFont typeface="Arial"/>
              <a:buChar char="•"/>
            </a:pPr>
            <a:r>
              <a:rPr lang="en-US" sz="2400" dirty="0">
                <a:ea typeface="+mn-lt"/>
                <a:cs typeface="+mn-lt"/>
              </a:rPr>
              <a:t>The </a:t>
            </a:r>
            <a:r>
              <a:rPr lang="en-US" sz="2400" b="1" dirty="0">
                <a:ea typeface="+mn-lt"/>
                <a:cs typeface="+mn-lt"/>
              </a:rPr>
              <a:t>mean</a:t>
            </a:r>
            <a:r>
              <a:rPr lang="en-US" sz="2400" dirty="0">
                <a:ea typeface="+mn-lt"/>
                <a:cs typeface="+mn-lt"/>
              </a:rPr>
              <a:t> of Bernoulli random variable(X) is </a:t>
            </a:r>
            <a:endParaRPr lang="en-US" sz="2400" dirty="0"/>
          </a:p>
          <a:p>
            <a:r>
              <a:rPr lang="en-US" sz="2400" b="1" dirty="0">
                <a:ea typeface="+mn-lt"/>
                <a:cs typeface="+mn-lt"/>
              </a:rPr>
              <a:t>E[X] = 1(p) +0(1-p) = p</a:t>
            </a:r>
            <a:endParaRPr lang="en-US" sz="2400" dirty="0"/>
          </a:p>
          <a:p>
            <a:endParaRPr lang="en-US" sz="2400" dirty="0"/>
          </a:p>
        </p:txBody>
      </p:sp>
    </p:spTree>
    <p:extLst>
      <p:ext uri="{BB962C8B-B14F-4D97-AF65-F5344CB8AC3E}">
        <p14:creationId xmlns:p14="http://schemas.microsoft.com/office/powerpoint/2010/main" val="88176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C05700-186B-0B0E-6DFC-D6E9808219D5}"/>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graphicFrame>
        <p:nvGraphicFramePr>
          <p:cNvPr id="4" name="Table 3">
            <a:extLst>
              <a:ext uri="{FF2B5EF4-FFF2-40B4-BE49-F238E27FC236}">
                <a16:creationId xmlns:a16="http://schemas.microsoft.com/office/drawing/2014/main" id="{75AA569F-AA9E-E4D4-B598-CC6CD52D2B5B}"/>
              </a:ext>
            </a:extLst>
          </p:cNvPr>
          <p:cNvGraphicFramePr>
            <a:graphicFrameLocks noGrp="1"/>
          </p:cNvGraphicFramePr>
          <p:nvPr>
            <p:extLst>
              <p:ext uri="{D42A27DB-BD31-4B8C-83A1-F6EECF244321}">
                <p14:modId xmlns:p14="http://schemas.microsoft.com/office/powerpoint/2010/main" val="2829719035"/>
              </p:ext>
            </p:extLst>
          </p:nvPr>
        </p:nvGraphicFramePr>
        <p:xfrm>
          <a:off x="1092679" y="1639018"/>
          <a:ext cx="5225421" cy="1285875"/>
        </p:xfrm>
        <a:graphic>
          <a:graphicData uri="http://schemas.openxmlformats.org/drawingml/2006/table">
            <a:tbl>
              <a:tblPr firstRow="1" bandRow="1">
                <a:tableStyleId>{5C22544A-7EE6-4342-B048-85BDC9FD1C3A}</a:tableStyleId>
              </a:tblPr>
              <a:tblGrid>
                <a:gridCol w="5225421">
                  <a:extLst>
                    <a:ext uri="{9D8B030D-6E8A-4147-A177-3AD203B41FA5}">
                      <a16:colId xmlns:a16="http://schemas.microsoft.com/office/drawing/2014/main" val="104688875"/>
                    </a:ext>
                  </a:extLst>
                </a:gridCol>
              </a:tblGrid>
              <a:tr h="1285875">
                <a:tc>
                  <a:txBody>
                    <a:bodyPr/>
                    <a:lstStyle/>
                    <a:p>
                      <a:endParaRPr lang="en-US">
                        <a:effectLst/>
                      </a:endParaRPr>
                    </a:p>
                  </a:txBody>
                  <a:tcPr marL="47625" marR="47625" marT="47625" marB="47625" anchor="ctr"/>
                </a:tc>
                <a:extLst>
                  <a:ext uri="{0D108BD9-81ED-4DB2-BD59-A6C34878D82A}">
                    <a16:rowId xmlns:a16="http://schemas.microsoft.com/office/drawing/2014/main" val="2882241706"/>
                  </a:ext>
                </a:extLst>
              </a:tr>
            </a:tbl>
          </a:graphicData>
        </a:graphic>
      </p:graphicFrame>
      <p:pic>
        <p:nvPicPr>
          <p:cNvPr id="5" name="Picture 5">
            <a:extLst>
              <a:ext uri="{FF2B5EF4-FFF2-40B4-BE49-F238E27FC236}">
                <a16:creationId xmlns:a16="http://schemas.microsoft.com/office/drawing/2014/main" id="{3143D06A-FE2E-D220-2BFC-25C921F58BC5}"/>
              </a:ext>
            </a:extLst>
          </p:cNvPr>
          <p:cNvPicPr>
            <a:picLocks noChangeAspect="1"/>
          </p:cNvPicPr>
          <p:nvPr/>
        </p:nvPicPr>
        <p:blipFill>
          <a:blip r:embed="rId2"/>
          <a:stretch>
            <a:fillRect/>
          </a:stretch>
        </p:blipFill>
        <p:spPr>
          <a:xfrm>
            <a:off x="2638934" y="1996668"/>
            <a:ext cx="2097716" cy="420513"/>
          </a:xfrm>
          <a:prstGeom prst="rect">
            <a:avLst/>
          </a:prstGeom>
        </p:spPr>
      </p:pic>
      <p:sp>
        <p:nvSpPr>
          <p:cNvPr id="6" name="TextBox 5">
            <a:extLst>
              <a:ext uri="{FF2B5EF4-FFF2-40B4-BE49-F238E27FC236}">
                <a16:creationId xmlns:a16="http://schemas.microsoft.com/office/drawing/2014/main" id="{FEB6D14F-0C0E-FC2E-B6B4-5B1EAF87EAEA}"/>
              </a:ext>
            </a:extLst>
          </p:cNvPr>
          <p:cNvSpPr txBox="1"/>
          <p:nvPr/>
        </p:nvSpPr>
        <p:spPr>
          <a:xfrm>
            <a:off x="310552" y="324929"/>
            <a:ext cx="983123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Open Sans"/>
                <a:ea typeface="Open Sans"/>
                <a:cs typeface="Open Sans"/>
              </a:rPr>
              <a:t>A </a:t>
            </a:r>
            <a:r>
              <a:rPr lang="en-US" b="1" dirty="0">
                <a:latin typeface="Open Sans"/>
                <a:ea typeface="Open Sans"/>
                <a:cs typeface="Open Sans"/>
              </a:rPr>
              <a:t>moment-generating function</a:t>
            </a:r>
            <a:r>
              <a:rPr lang="en-US" dirty="0">
                <a:latin typeface="Open Sans"/>
                <a:ea typeface="Open Sans"/>
                <a:cs typeface="Open Sans"/>
              </a:rPr>
              <a:t>, or MGF, as its name implies, is a function used to find the moments of a given random variable. The formula for finding the MGF (M(</a:t>
            </a:r>
            <a:r>
              <a:rPr lang="en-US" i="1" dirty="0">
                <a:latin typeface="Open Sans"/>
                <a:ea typeface="Open Sans"/>
                <a:cs typeface="Open Sans"/>
              </a:rPr>
              <a:t>t</a:t>
            </a:r>
            <a:r>
              <a:rPr lang="en-US" dirty="0">
                <a:latin typeface="Open Sans"/>
                <a:ea typeface="Open Sans"/>
                <a:cs typeface="Open Sans"/>
              </a:rPr>
              <a:t>)) is as follows, where </a:t>
            </a:r>
            <a:r>
              <a:rPr lang="en-US" i="1" dirty="0">
                <a:latin typeface="Open Sans"/>
                <a:ea typeface="Open Sans"/>
                <a:cs typeface="Open Sans"/>
              </a:rPr>
              <a:t>E</a:t>
            </a:r>
            <a:r>
              <a:rPr lang="en-US" dirty="0">
                <a:latin typeface="Open Sans"/>
                <a:ea typeface="Open Sans"/>
                <a:cs typeface="Open Sans"/>
              </a:rPr>
              <a:t> is expected value:</a:t>
            </a:r>
          </a:p>
          <a:p>
            <a:endParaRPr lang="en-US" dirty="0">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dirty="0">
              <a:solidFill>
                <a:srgbClr val="FFFFFF"/>
              </a:solidFill>
              <a:latin typeface="Open Sans"/>
              <a:ea typeface="Open Sans"/>
              <a:cs typeface="Open Sans"/>
            </a:endParaRPr>
          </a:p>
          <a:p>
            <a:endParaRPr lang="en-US">
              <a:solidFill>
                <a:srgbClr val="555555"/>
              </a:solidFill>
              <a:latin typeface="Open Sans"/>
              <a:ea typeface="Open Sans"/>
              <a:cs typeface="Open Sans"/>
            </a:endParaRPr>
          </a:p>
        </p:txBody>
      </p:sp>
      <p:graphicFrame>
        <p:nvGraphicFramePr>
          <p:cNvPr id="8" name="Table 7">
            <a:extLst>
              <a:ext uri="{FF2B5EF4-FFF2-40B4-BE49-F238E27FC236}">
                <a16:creationId xmlns:a16="http://schemas.microsoft.com/office/drawing/2014/main" id="{080237C2-791A-9836-77D9-0A5F032197EE}"/>
              </a:ext>
            </a:extLst>
          </p:cNvPr>
          <p:cNvGraphicFramePr>
            <a:graphicFrameLocks noGrp="1"/>
          </p:cNvGraphicFramePr>
          <p:nvPr>
            <p:extLst>
              <p:ext uri="{D42A27DB-BD31-4B8C-83A1-F6EECF244321}">
                <p14:modId xmlns:p14="http://schemas.microsoft.com/office/powerpoint/2010/main" val="2363880901"/>
              </p:ext>
            </p:extLst>
          </p:nvPr>
        </p:nvGraphicFramePr>
        <p:xfrm>
          <a:off x="3864894" y="4983876"/>
          <a:ext cx="5527051" cy="1635125"/>
        </p:xfrm>
        <a:graphic>
          <a:graphicData uri="http://schemas.openxmlformats.org/drawingml/2006/table">
            <a:tbl>
              <a:tblPr firstRow="1" bandRow="1">
                <a:tableStyleId>{5C22544A-7EE6-4342-B048-85BDC9FD1C3A}</a:tableStyleId>
              </a:tblPr>
              <a:tblGrid>
                <a:gridCol w="5527051">
                  <a:extLst>
                    <a:ext uri="{9D8B030D-6E8A-4147-A177-3AD203B41FA5}">
                      <a16:colId xmlns:a16="http://schemas.microsoft.com/office/drawing/2014/main" val="4068608792"/>
                    </a:ext>
                  </a:extLst>
                </a:gridCol>
              </a:tblGrid>
              <a:tr h="1635125">
                <a:tc>
                  <a:txBody>
                    <a:bodyPr/>
                    <a:lstStyle/>
                    <a:p>
                      <a:endParaRPr lang="en-US">
                        <a:effectLst/>
                      </a:endParaRPr>
                    </a:p>
                  </a:txBody>
                  <a:tcPr marL="47625" marR="47625" marT="47625" marB="47625" anchor="ctr"/>
                </a:tc>
                <a:extLst>
                  <a:ext uri="{0D108BD9-81ED-4DB2-BD59-A6C34878D82A}">
                    <a16:rowId xmlns:a16="http://schemas.microsoft.com/office/drawing/2014/main" val="149843548"/>
                  </a:ext>
                </a:extLst>
              </a:tr>
            </a:tbl>
          </a:graphicData>
        </a:graphic>
      </p:graphicFrame>
      <p:pic>
        <p:nvPicPr>
          <p:cNvPr id="9" name="Picture 9">
            <a:extLst>
              <a:ext uri="{FF2B5EF4-FFF2-40B4-BE49-F238E27FC236}">
                <a16:creationId xmlns:a16="http://schemas.microsoft.com/office/drawing/2014/main" id="{8DEF0E4A-61F0-3A6C-E063-253C22F1CDEB}"/>
              </a:ext>
            </a:extLst>
          </p:cNvPr>
          <p:cNvPicPr>
            <a:picLocks noChangeAspect="1"/>
          </p:cNvPicPr>
          <p:nvPr/>
        </p:nvPicPr>
        <p:blipFill>
          <a:blip r:embed="rId3"/>
          <a:stretch>
            <a:fillRect/>
          </a:stretch>
        </p:blipFill>
        <p:spPr>
          <a:xfrm>
            <a:off x="3976779" y="5103705"/>
            <a:ext cx="5316745" cy="1481383"/>
          </a:xfrm>
          <a:prstGeom prst="rect">
            <a:avLst/>
          </a:prstGeom>
        </p:spPr>
      </p:pic>
      <p:sp>
        <p:nvSpPr>
          <p:cNvPr id="10" name="TextBox 9">
            <a:extLst>
              <a:ext uri="{FF2B5EF4-FFF2-40B4-BE49-F238E27FC236}">
                <a16:creationId xmlns:a16="http://schemas.microsoft.com/office/drawing/2014/main" id="{68329F17-5584-BBD8-912D-7EF67730041B}"/>
              </a:ext>
            </a:extLst>
          </p:cNvPr>
          <p:cNvSpPr txBox="1"/>
          <p:nvPr/>
        </p:nvSpPr>
        <p:spPr>
          <a:xfrm>
            <a:off x="2093345" y="3200399"/>
            <a:ext cx="725768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Open Sans"/>
                <a:ea typeface="Open Sans"/>
                <a:cs typeface="Open Sans"/>
              </a:rPr>
              <a:t>This is the general formula for finding an MGF under the condition that there exists a positive number </a:t>
            </a:r>
            <a:r>
              <a:rPr lang="en-US" i="1" dirty="0">
                <a:latin typeface="Open Sans"/>
                <a:ea typeface="Open Sans"/>
                <a:cs typeface="Open Sans"/>
              </a:rPr>
              <a:t>b</a:t>
            </a:r>
            <a:r>
              <a:rPr lang="en-US" dirty="0">
                <a:latin typeface="Open Sans"/>
                <a:ea typeface="Open Sans"/>
                <a:cs typeface="Open Sans"/>
              </a:rPr>
              <a:t>, such that </a:t>
            </a:r>
            <a:r>
              <a:rPr lang="en-US" i="1" dirty="0">
                <a:latin typeface="Open Sans"/>
                <a:ea typeface="Open Sans"/>
                <a:cs typeface="Open Sans"/>
              </a:rPr>
              <a:t>b</a:t>
            </a:r>
            <a:r>
              <a:rPr lang="en-US" dirty="0">
                <a:latin typeface="Open Sans"/>
                <a:ea typeface="Open Sans"/>
                <a:cs typeface="Open Sans"/>
              </a:rPr>
              <a:t> ≤ |</a:t>
            </a:r>
            <a:r>
              <a:rPr lang="en-US" i="1" dirty="0">
                <a:latin typeface="Open Sans"/>
                <a:ea typeface="Open Sans"/>
                <a:cs typeface="Open Sans"/>
              </a:rPr>
              <a:t>t</a:t>
            </a:r>
            <a:r>
              <a:rPr lang="en-US" dirty="0">
                <a:latin typeface="Open Sans"/>
                <a:ea typeface="Open Sans"/>
                <a:cs typeface="Open Sans"/>
              </a:rPr>
              <a:t>|. How we go about calculating this in practice differs depending on whether we're working with a discrete or continuous probability distribution.</a:t>
            </a:r>
          </a:p>
          <a:p>
            <a:endParaRPr lang="en-US" dirty="0">
              <a:latin typeface="Open Sans"/>
              <a:ea typeface="Open Sans"/>
              <a:cs typeface="Open Sans"/>
            </a:endParaRPr>
          </a:p>
          <a:p>
            <a:endParaRPr lang="en-US">
              <a:solidFill>
                <a:srgbClr val="555555"/>
              </a:solidFill>
              <a:latin typeface="Open Sans"/>
              <a:ea typeface="Open Sans"/>
              <a:cs typeface="Open Sans"/>
            </a:endParaRPr>
          </a:p>
        </p:txBody>
      </p:sp>
    </p:spTree>
    <p:extLst>
      <p:ext uri="{BB962C8B-B14F-4D97-AF65-F5344CB8AC3E}">
        <p14:creationId xmlns:p14="http://schemas.microsoft.com/office/powerpoint/2010/main" val="3214966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234C69-BCB4-D7DD-BEA6-98AE489CAE09}"/>
              </a:ext>
            </a:extLst>
          </p:cNvPr>
          <p:cNvSpPr txBox="1"/>
          <p:nvPr/>
        </p:nvSpPr>
        <p:spPr>
          <a:xfrm>
            <a:off x="483080" y="497457"/>
            <a:ext cx="1006127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STANDARD BINOMIAL  VARIATE</a:t>
            </a:r>
          </a:p>
          <a:p>
            <a:endParaRPr lang="en-US" sz="2400" dirty="0"/>
          </a:p>
          <a:p>
            <a:r>
              <a:rPr lang="en-US" sz="2400" dirty="0">
                <a:ea typeface="+mn-lt"/>
                <a:cs typeface="+mn-lt"/>
              </a:rPr>
              <a:t>Variance of the binomial distribution is a measure of the dispersion of the probabilities with respect to the mean value. The variance of the binomial distribution is σ</a:t>
            </a:r>
            <a:r>
              <a:rPr lang="en-US" sz="2400" baseline="30000" dirty="0">
                <a:ea typeface="+mn-lt"/>
                <a:cs typeface="+mn-lt"/>
              </a:rPr>
              <a:t>2</a:t>
            </a:r>
            <a:r>
              <a:rPr lang="en-US" sz="2400" dirty="0">
                <a:ea typeface="+mn-lt"/>
                <a:cs typeface="+mn-lt"/>
              </a:rPr>
              <a:t>=</a:t>
            </a:r>
            <a:r>
              <a:rPr lang="en-US" sz="2400" err="1">
                <a:ea typeface="+mn-lt"/>
                <a:cs typeface="+mn-lt"/>
              </a:rPr>
              <a:t>npq</a:t>
            </a:r>
            <a:r>
              <a:rPr lang="en-US" sz="2400" dirty="0">
                <a:ea typeface="+mn-lt"/>
                <a:cs typeface="+mn-lt"/>
              </a:rPr>
              <a:t>, where n is the number of trials, p is the probability of success, and q </a:t>
            </a:r>
            <a:r>
              <a:rPr lang="en-US" sz="2400" err="1">
                <a:ea typeface="+mn-lt"/>
                <a:cs typeface="+mn-lt"/>
              </a:rPr>
              <a:t>i</a:t>
            </a:r>
            <a:r>
              <a:rPr lang="en-US" sz="2400" dirty="0">
                <a:ea typeface="+mn-lt"/>
                <a:cs typeface="+mn-lt"/>
              </a:rPr>
              <a:t> the probability of failure.</a:t>
            </a:r>
            <a:endParaRPr lang="en-US" sz="2400" dirty="0"/>
          </a:p>
          <a:p>
            <a:r>
              <a:rPr lang="en-US" sz="2400" dirty="0">
                <a:ea typeface="+mn-lt"/>
                <a:cs typeface="+mn-lt"/>
              </a:rPr>
              <a:t>The standard deviation is the square root of the variance of the binomial distribution. </a:t>
            </a:r>
            <a:endParaRPr lang="en-US" sz="2400" dirty="0"/>
          </a:p>
          <a:p>
            <a:endParaRPr lang="en-US" sz="2400" dirty="0"/>
          </a:p>
        </p:txBody>
      </p:sp>
    </p:spTree>
    <p:extLst>
      <p:ext uri="{BB962C8B-B14F-4D97-AF65-F5344CB8AC3E}">
        <p14:creationId xmlns:p14="http://schemas.microsoft.com/office/powerpoint/2010/main" val="873863934"/>
      </p:ext>
    </p:extLst>
  </p:cSld>
  <p:clrMapOvr>
    <a:masterClrMapping/>
  </p:clrMapOvr>
</p:sld>
</file>

<file path=ppt/theme/theme1.xml><?xml version="1.0" encoding="utf-8"?>
<a:theme xmlns:a="http://schemas.openxmlformats.org/drawingml/2006/main" name="TM04033917[[fn=Berlin]]_novariants">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TM04033917[[fn=Berlin]]_novariants" id="{309C13C0-3BE0-4E8F-8916-1D5516B3B5DD}" vid="{18E1BE87-7240-45DF-8788-3CAEB7F17AB1}"/>
    </a:ext>
  </a:extLst>
</a:theme>
</file>

<file path=docProps/app.xml><?xml version="1.0" encoding="utf-8"?>
<Properties xmlns="http://schemas.openxmlformats.org/officeDocument/2006/extended-properties" xmlns:vt="http://schemas.openxmlformats.org/officeDocument/2006/docPropsVTypes">
  <Template>TM00001032</Template>
  <TotalTime>0</TotalTime>
  <Words>0</Words>
  <Application>Microsoft Office PowerPoint</Application>
  <PresentationFormat>Widescreen</PresentationFormat>
  <Paragraphs>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TM04033917[[fn=Berlin]]_novariants</vt:lpstr>
      <vt:lpstr>BINOMIAL DISTRIBUTION</vt:lpstr>
      <vt:lpstr>DISCERETE UNIFORM DISTRIBUTION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71</cp:revision>
  <dcterms:created xsi:type="dcterms:W3CDTF">2015-09-21T23:12:49Z</dcterms:created>
  <dcterms:modified xsi:type="dcterms:W3CDTF">2022-06-17T15:27:02Z</dcterms:modified>
</cp:coreProperties>
</file>